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452" r:id="rId5"/>
    <p:sldId id="466" r:id="rId6"/>
    <p:sldId id="504" r:id="rId7"/>
    <p:sldId id="467" r:id="rId8"/>
    <p:sldId id="483" r:id="rId9"/>
    <p:sldId id="484" r:id="rId10"/>
    <p:sldId id="485" r:id="rId11"/>
    <p:sldId id="486" r:id="rId12"/>
    <p:sldId id="487" r:id="rId13"/>
    <p:sldId id="482" r:id="rId14"/>
    <p:sldId id="505" r:id="rId15"/>
    <p:sldId id="488" r:id="rId16"/>
    <p:sldId id="490" r:id="rId17"/>
    <p:sldId id="491" r:id="rId18"/>
    <p:sldId id="492" r:id="rId19"/>
    <p:sldId id="493" r:id="rId20"/>
    <p:sldId id="495" r:id="rId21"/>
    <p:sldId id="494" r:id="rId22"/>
    <p:sldId id="498" r:id="rId23"/>
    <p:sldId id="496" r:id="rId24"/>
    <p:sldId id="497" r:id="rId25"/>
    <p:sldId id="499" r:id="rId26"/>
    <p:sldId id="500" r:id="rId27"/>
    <p:sldId id="501" r:id="rId28"/>
    <p:sldId id="502" r:id="rId29"/>
    <p:sldId id="50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Roy" initials="JR" lastIdx="7" clrIdx="0">
    <p:extLst>
      <p:ext uri="{19B8F6BF-5375-455C-9EA6-DF929625EA0E}">
        <p15:presenceInfo xmlns:p15="http://schemas.microsoft.com/office/powerpoint/2012/main" userId="S::jroy@cspace.com::5c2efa81-dd0a-4ad1-a1d5-5c3c613173bb" providerId="AD"/>
      </p:ext>
    </p:extLst>
  </p:cmAuthor>
  <p:cmAuthor id="2" name="Dana Haddad" initials="DH" lastIdx="9" clrIdx="1">
    <p:extLst>
      <p:ext uri="{19B8F6BF-5375-455C-9EA6-DF929625EA0E}">
        <p15:presenceInfo xmlns:p15="http://schemas.microsoft.com/office/powerpoint/2012/main" userId="S::dhaddad@cspace.com::1fa733a2-8e03-4fe3-a852-1be280ff9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3467"/>
    <a:srgbClr val="FFFFFF"/>
    <a:srgbClr val="141C36"/>
    <a:srgbClr val="434690"/>
    <a:srgbClr val="4DA4D9"/>
    <a:srgbClr val="2D1343"/>
    <a:srgbClr val="141C34"/>
    <a:srgbClr val="44495C"/>
    <a:srgbClr val="75746F"/>
    <a:srgbClr val="EAE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95291-22CC-5969-F751-ADA3AC681437}" v="7" dt="2020-06-29T10:59:13.536"/>
    <p1510:client id="{3411D2DC-6012-429B-A348-53897EF11406}" v="2" dt="2020-04-30T07:52:51.779"/>
    <p1510:client id="{3A5685DA-E7AB-6213-3464-DE0E9C561BDE}" v="62" dt="2020-06-29T07:40:44.958"/>
    <p1510:client id="{54DB307A-66C1-BFF7-EA41-DC76FD29201A}" v="2" dt="2020-06-26T12:05:29.661"/>
    <p1510:client id="{5F0A6C4A-1265-4D92-859E-C8697C2E56B5}" v="2" dt="2020-06-18T06:10:39.638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mal Kanth" userId="S::vimal.kanth@skillsoft.com::edbeee81-f6df-4b5a-808b-e16d75c9af15" providerId="AD" clId="Web-{54DB307A-66C1-BFF7-EA41-DC76FD29201A}"/>
    <pc:docChg chg="modSld">
      <pc:chgData name="Vimal Kanth" userId="S::vimal.kanth@skillsoft.com::edbeee81-f6df-4b5a-808b-e16d75c9af15" providerId="AD" clId="Web-{54DB307A-66C1-BFF7-EA41-DC76FD29201A}" dt="2020-06-26T12:05:29.661" v="1"/>
      <pc:docMkLst>
        <pc:docMk/>
      </pc:docMkLst>
      <pc:sldChg chg="modSp">
        <pc:chgData name="Vimal Kanth" userId="S::vimal.kanth@skillsoft.com::edbeee81-f6df-4b5a-808b-e16d75c9af15" providerId="AD" clId="Web-{54DB307A-66C1-BFF7-EA41-DC76FD29201A}" dt="2020-06-26T12:05:08.300" v="0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54DB307A-66C1-BFF7-EA41-DC76FD29201A}" dt="2020-06-26T12:05:08.300" v="0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54DB307A-66C1-BFF7-EA41-DC76FD29201A}" dt="2020-06-26T12:05:29.661" v="1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54DB307A-66C1-BFF7-EA41-DC76FD29201A}" dt="2020-06-26T12:05:29.661" v="1"/>
          <ac:spMkLst>
            <pc:docMk/>
            <pc:sldMk cId="2312329439" sldId="429"/>
            <ac:spMk id="4" creationId="{A45F3C51-B712-FE4C-8776-BA6F15CE5A3D}"/>
          </ac:spMkLst>
        </pc:spChg>
      </pc:sldChg>
    </pc:docChg>
  </pc:docChgLst>
  <pc:docChgLst>
    <pc:chgData name="Vimal Kanth" userId="S::vimal.kanth@skillsoft.com::edbeee81-f6df-4b5a-808b-e16d75c9af15" providerId="AD" clId="Web-{20995291-22CC-5969-F751-ADA3AC681437}"/>
    <pc:docChg chg="modSld">
      <pc:chgData name="Vimal Kanth" userId="S::vimal.kanth@skillsoft.com::edbeee81-f6df-4b5a-808b-e16d75c9af15" providerId="AD" clId="Web-{20995291-22CC-5969-F751-ADA3AC681437}" dt="2020-06-29T10:59:13.536" v="6" actId="14100"/>
      <pc:docMkLst>
        <pc:docMk/>
      </pc:docMkLst>
      <pc:sldChg chg="modSp">
        <pc:chgData name="Vimal Kanth" userId="S::vimal.kanth@skillsoft.com::edbeee81-f6df-4b5a-808b-e16d75c9af15" providerId="AD" clId="Web-{20995291-22CC-5969-F751-ADA3AC681437}" dt="2020-06-29T10:59:13.536" v="6" actId="14100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20995291-22CC-5969-F751-ADA3AC681437}" dt="2020-06-29T10:59:13.536" v="6" actId="14100"/>
          <ac:spMkLst>
            <pc:docMk/>
            <pc:sldMk cId="3790779882" sldId="427"/>
            <ac:spMk id="2" creationId="{00000000-0000-0000-0000-000000000000}"/>
          </ac:spMkLst>
        </pc:spChg>
      </pc:sldChg>
    </pc:docChg>
  </pc:docChgLst>
  <pc:docChgLst>
    <pc:chgData name="Vimal Kanth" userId="S::vimal.kanth@skillsoft.com::edbeee81-f6df-4b5a-808b-e16d75c9af15" providerId="AD" clId="Web-{3A5685DA-E7AB-6213-3464-DE0E9C561BDE}"/>
    <pc:docChg chg="modSld">
      <pc:chgData name="Vimal Kanth" userId="S::vimal.kanth@skillsoft.com::edbeee81-f6df-4b5a-808b-e16d75c9af15" providerId="AD" clId="Web-{3A5685DA-E7AB-6213-3464-DE0E9C561BDE}" dt="2020-06-29T07:40:44.958" v="61" actId="1076"/>
      <pc:docMkLst>
        <pc:docMk/>
      </pc:docMkLst>
      <pc:sldChg chg="modSp">
        <pc:chgData name="Vimal Kanth" userId="S::vimal.kanth@skillsoft.com::edbeee81-f6df-4b5a-808b-e16d75c9af15" providerId="AD" clId="Web-{3A5685DA-E7AB-6213-3464-DE0E9C561BDE}" dt="2020-06-29T07:33:57.285" v="17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3A5685DA-E7AB-6213-3464-DE0E9C561BDE}" dt="2020-06-29T07:33:57.285" v="17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44.958" v="61" actId="1076"/>
        <pc:sldMkLst>
          <pc:docMk/>
          <pc:sldMk cId="676459465" sldId="420"/>
        </pc:sldMkLst>
        <pc:spChg chg="mod">
          <ac:chgData name="Vimal Kanth" userId="S::vimal.kanth@skillsoft.com::edbeee81-f6df-4b5a-808b-e16d75c9af15" providerId="AD" clId="Web-{3A5685DA-E7AB-6213-3464-DE0E9C561BDE}" dt="2020-06-29T07:40:22.974" v="60"/>
          <ac:spMkLst>
            <pc:docMk/>
            <pc:sldMk cId="676459465" sldId="420"/>
            <ac:spMk id="2" creationId="{00000000-0000-0000-0000-000000000000}"/>
          </ac:spMkLst>
        </pc:spChg>
        <pc:spChg chg="mod">
          <ac:chgData name="Vimal Kanth" userId="S::vimal.kanth@skillsoft.com::edbeee81-f6df-4b5a-808b-e16d75c9af15" providerId="AD" clId="Web-{3A5685DA-E7AB-6213-3464-DE0E9C561BDE}" dt="2020-06-29T07:40:44.958" v="61" actId="1076"/>
          <ac:spMkLst>
            <pc:docMk/>
            <pc:sldMk cId="676459465" sldId="420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8:53.677" v="50" actId="14100"/>
        <pc:sldMkLst>
          <pc:docMk/>
          <pc:sldMk cId="2474481182" sldId="421"/>
        </pc:sldMkLst>
        <pc:spChg chg="mod">
          <ac:chgData name="Vimal Kanth" userId="S::vimal.kanth@skillsoft.com::edbeee81-f6df-4b5a-808b-e16d75c9af15" providerId="AD" clId="Web-{3A5685DA-E7AB-6213-3464-DE0E9C561BDE}" dt="2020-06-29T07:38:53.677" v="50" actId="14100"/>
          <ac:spMkLst>
            <pc:docMk/>
            <pc:sldMk cId="2474481182" sldId="421"/>
            <ac:spMk id="2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36.989" v="37" actId="20577"/>
        <pc:sldMkLst>
          <pc:docMk/>
          <pc:sldMk cId="380510215" sldId="422"/>
        </pc:sldMkLst>
        <pc:spChg chg="mod">
          <ac:chgData name="Vimal Kanth" userId="S::vimal.kanth@skillsoft.com::edbeee81-f6df-4b5a-808b-e16d75c9af15" providerId="AD" clId="Web-{3A5685DA-E7AB-6213-3464-DE0E9C561BDE}" dt="2020-06-29T07:36:36.989" v="37" actId="20577"/>
          <ac:spMkLst>
            <pc:docMk/>
            <pc:sldMk cId="380510215" sldId="422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46.364" v="57"/>
        <pc:sldMkLst>
          <pc:docMk/>
          <pc:sldMk cId="1436426423" sldId="423"/>
        </pc:sldMkLst>
        <pc:spChg chg="mod">
          <ac:chgData name="Vimal Kanth" userId="S::vimal.kanth@skillsoft.com::edbeee81-f6df-4b5a-808b-e16d75c9af15" providerId="AD" clId="Web-{3A5685DA-E7AB-6213-3464-DE0E9C561BDE}" dt="2020-06-29T07:39:46.364" v="57"/>
          <ac:spMkLst>
            <pc:docMk/>
            <pc:sldMk cId="1436426423" sldId="423"/>
            <ac:spMk id="4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18.286" v="34" actId="1076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3A5685DA-E7AB-6213-3464-DE0E9C561BDE}" dt="2020-06-29T07:36:01.505" v="30" actId="1076"/>
          <ac:spMkLst>
            <pc:docMk/>
            <pc:sldMk cId="3790779882" sldId="427"/>
            <ac:spMk id="88" creationId="{DB95B833-255A-4677-A5DE-069D0644EA68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5:53.412" v="29" actId="1076"/>
          <ac:spMkLst>
            <pc:docMk/>
            <pc:sldMk cId="3790779882" sldId="427"/>
            <ac:spMk id="90" creationId="{11BC18AC-6D61-4736-AB7D-2E9BA1DB492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8.286" v="34" actId="1076"/>
          <ac:spMkLst>
            <pc:docMk/>
            <pc:sldMk cId="3790779882" sldId="427"/>
            <ac:spMk id="92" creationId="{82B533BB-7CCD-4E96-A34B-678694D07459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2.395" v="33" actId="1076"/>
          <ac:spMkLst>
            <pc:docMk/>
            <pc:sldMk cId="3790779882" sldId="427"/>
            <ac:spMk id="94" creationId="{F4701D8E-3A0E-4C17-A5B4-74FDF4C9F00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692" v="31" actId="1076"/>
          <ac:spMkLst>
            <pc:docMk/>
            <pc:sldMk cId="3790779882" sldId="427"/>
            <ac:spMk id="95" creationId="{5FF269E6-25AD-474F-9D30-CE8119EE3AE5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707" v="32" actId="1076"/>
          <ac:spMkLst>
            <pc:docMk/>
            <pc:sldMk cId="3790779882" sldId="427"/>
            <ac:spMk id="96" creationId="{440EA4CC-58F3-47F8-BB49-C969E89D41D8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08.333" v="52" actId="14100"/>
        <pc:sldMkLst>
          <pc:docMk/>
          <pc:sldMk cId="1131644757" sldId="428"/>
        </pc:sldMkLst>
        <pc:spChg chg="mod">
          <ac:chgData name="Vimal Kanth" userId="S::vimal.kanth@skillsoft.com::edbeee81-f6df-4b5a-808b-e16d75c9af15" providerId="AD" clId="Web-{3A5685DA-E7AB-6213-3464-DE0E9C561BDE}" dt="2020-06-29T07:39:08.333" v="52" actId="14100"/>
          <ac:spMkLst>
            <pc:docMk/>
            <pc:sldMk cId="1131644757" sldId="428"/>
            <ac:spMk id="8" creationId="{F9C857E5-8164-ED47-8B47-6CCF65B4B1F6}"/>
          </ac:spMkLst>
        </pc:spChg>
      </pc:sldChg>
      <pc:sldChg chg="delSp modSp">
        <pc:chgData name="Vimal Kanth" userId="S::vimal.kanth@skillsoft.com::edbeee81-f6df-4b5a-808b-e16d75c9af15" providerId="AD" clId="Web-{3A5685DA-E7AB-6213-3464-DE0E9C561BDE}" dt="2020-06-29T07:35:43.254" v="28" actId="14100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3A5685DA-E7AB-6213-3464-DE0E9C561BDE}" dt="2020-06-29T07:35:43.254" v="28" actId="14100"/>
          <ac:spMkLst>
            <pc:docMk/>
            <pc:sldMk cId="2312329439" sldId="429"/>
            <ac:spMk id="4" creationId="{A45F3C51-B712-FE4C-8776-BA6F15CE5A3D}"/>
          </ac:spMkLst>
        </pc:spChg>
        <pc:spChg chg="del mod">
          <ac:chgData name="Vimal Kanth" userId="S::vimal.kanth@skillsoft.com::edbeee81-f6df-4b5a-808b-e16d75c9af15" providerId="AD" clId="Web-{3A5685DA-E7AB-6213-3464-DE0E9C561BDE}" dt="2020-06-29T07:35:29.785" v="26"/>
          <ac:spMkLst>
            <pc:docMk/>
            <pc:sldMk cId="2312329439" sldId="429"/>
            <ac:spMk id="21" creationId="{3A3CC986-2550-0C48-A21E-B7553C56AA7A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23.052" v="56" actId="14100"/>
        <pc:sldMkLst>
          <pc:docMk/>
          <pc:sldMk cId="175236703" sldId="430"/>
        </pc:sldMkLst>
        <pc:spChg chg="mod">
          <ac:chgData name="Vimal Kanth" userId="S::vimal.kanth@skillsoft.com::edbeee81-f6df-4b5a-808b-e16d75c9af15" providerId="AD" clId="Web-{3A5685DA-E7AB-6213-3464-DE0E9C561BDE}" dt="2020-06-29T07:39:23.052" v="56" actId="14100"/>
          <ac:spMkLst>
            <pc:docMk/>
            <pc:sldMk cId="175236703" sldId="430"/>
            <ac:spMk id="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56.333" v="58"/>
        <pc:sldMkLst>
          <pc:docMk/>
          <pc:sldMk cId="947796556" sldId="432"/>
        </pc:sldMkLst>
        <pc:spChg chg="mod">
          <ac:chgData name="Vimal Kanth" userId="S::vimal.kanth@skillsoft.com::edbeee81-f6df-4b5a-808b-e16d75c9af15" providerId="AD" clId="Web-{3A5685DA-E7AB-6213-3464-DE0E9C561BDE}" dt="2020-06-29T07:39:56.333" v="58"/>
          <ac:spMkLst>
            <pc:docMk/>
            <pc:sldMk cId="947796556" sldId="432"/>
            <ac:spMk id="15" creationId="{C18A6A9C-1E41-BC46-8485-33636C7758FF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14.771" v="59"/>
        <pc:sldMkLst>
          <pc:docMk/>
          <pc:sldMk cId="2432913482" sldId="435"/>
        </pc:sldMkLst>
        <pc:spChg chg="mod">
          <ac:chgData name="Vimal Kanth" userId="S::vimal.kanth@skillsoft.com::edbeee81-f6df-4b5a-808b-e16d75c9af15" providerId="AD" clId="Web-{3A5685DA-E7AB-6213-3464-DE0E9C561BDE}" dt="2020-06-29T07:40:14.771" v="59"/>
          <ac:spMkLst>
            <pc:docMk/>
            <pc:sldMk cId="2432913482" sldId="435"/>
            <ac:spMk id="7" creationId="{C18A6A9C-1E41-BC46-8485-33636C7758F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DD8F3-0788-EB46-B0FF-56E5018B5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34D90-780E-984D-B280-A1B9F5EC8D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AC1C-8E66-544F-8E6E-C33BCA1A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219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Fdsafsd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448-D4B6-2B4C-94E3-099ED6E5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4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 userDrawn="1"/>
        </p:nvSpPr>
        <p:spPr bwMode="auto">
          <a:xfrm>
            <a:off x="3763678" y="4276725"/>
            <a:ext cx="2913347" cy="2388061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76200">
            <a:solidFill>
              <a:srgbClr val="FFFFFF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7" r="32905"/>
          <a:stretch/>
        </p:blipFill>
        <p:spPr>
          <a:xfrm>
            <a:off x="0" y="-2"/>
            <a:ext cx="32131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565400" y="0"/>
            <a:ext cx="726929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694108" y="0"/>
            <a:ext cx="44978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6991926" y="841971"/>
            <a:ext cx="2673294" cy="2976339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635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868313" y="-1"/>
            <a:ext cx="4217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7835" y="823656"/>
            <a:ext cx="3797386" cy="3357819"/>
          </a:xfrm>
        </p:spPr>
        <p:txBody>
          <a:bodyPr>
            <a:noAutofit/>
          </a:bodyPr>
          <a:lstStyle>
            <a:lvl1pPr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BOOTCAMP TITLE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GOES HERE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FOR TECH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AND DEV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413908" y="3606587"/>
            <a:ext cx="3778091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3908" y="4719851"/>
            <a:ext cx="3466741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371937" y="1241292"/>
            <a:ext cx="2700338" cy="377905"/>
          </a:xfrm>
        </p:spPr>
        <p:txBody>
          <a:bodyPr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8764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89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72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52A1B-8E58-453C-8ABB-43C1CDB40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85" y="47738"/>
            <a:ext cx="11940296" cy="657327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82599" y="482599"/>
            <a:ext cx="11057468" cy="559646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40735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iscr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432665" y="-2"/>
            <a:ext cx="6782355" cy="6858002"/>
          </a:xfrm>
          <a:prstGeom prst="rect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23467" y="939799"/>
            <a:ext cx="6491553" cy="5270878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432666" y="0"/>
            <a:ext cx="137229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2403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59779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0956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4792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-2"/>
            <a:ext cx="3746499" cy="6858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32004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68811" y="133221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968811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610391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864004" y="-2"/>
            <a:ext cx="432799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7406" y="368164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45527" y="2083569"/>
            <a:ext cx="3200400" cy="2690863"/>
          </a:xfrm>
        </p:spPr>
        <p:txBody>
          <a:bodyPr anchor="ctr"/>
          <a:lstStyle>
            <a:lvl1pPr>
              <a:defRPr sz="3600" baseline="0">
                <a:solidFill>
                  <a:srgbClr val="FFFFFF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67406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3595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60070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41279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690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7756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7690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13974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 userDrawn="1"/>
        </p:nvSpPr>
        <p:spPr>
          <a:xfrm>
            <a:off x="1" y="-2"/>
            <a:ext cx="3366257" cy="6858002"/>
          </a:xfrm>
          <a:custGeom>
            <a:avLst/>
            <a:gdLst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37464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26161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499" h="6858002">
                <a:moveTo>
                  <a:pt x="0" y="0"/>
                </a:moveTo>
                <a:lnTo>
                  <a:pt x="3746499" y="0"/>
                </a:lnTo>
                <a:lnTo>
                  <a:pt x="2616199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25019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881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4D876-BB71-D14D-AFB0-159FC52976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9186" y="429203"/>
            <a:ext cx="6705600" cy="726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lang="en-US" b="0" dirty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Edit </a:t>
            </a:r>
            <a:r>
              <a:rPr lang="en-US" dirty="0">
                <a:latin typeface="+mj-lt"/>
              </a:rPr>
              <a:t>Info about Presentation and presenter name below </a:t>
            </a:r>
            <a:endParaRPr lang="en-US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DE382-4EE8-FE42-8CD5-853959E75AC6}"/>
              </a:ext>
            </a:extLst>
          </p:cNvPr>
          <p:cNvSpPr/>
          <p:nvPr userDrawn="1"/>
        </p:nvSpPr>
        <p:spPr>
          <a:xfrm>
            <a:off x="8580271" y="0"/>
            <a:ext cx="36117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116" y="3531063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Name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FEA8525-82B7-7B4A-96A3-E35F4F93D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186" y="1155422"/>
            <a:ext cx="2084831" cy="22405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ADD156B-22C3-924A-B131-69D1AFE525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46970" y="2348274"/>
            <a:ext cx="3078329" cy="2652015"/>
          </a:xfrm>
        </p:spPr>
        <p:txBody>
          <a:bodyPr anchor="t" anchorCtr="0">
            <a:noAutofit/>
          </a:bodyPr>
          <a:lstStyle>
            <a:lvl1pPr algn="l">
              <a:lnSpc>
                <a:spcPct val="75000"/>
              </a:lnSpc>
              <a:defRPr sz="3600" b="1" i="0" baseline="0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en-US" dirty="0"/>
              <a:t>TITLE FOR THIS TOPIC GOES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913481" y="4093113"/>
            <a:ext cx="921473" cy="63506"/>
            <a:chOff x="6694826" y="6060892"/>
            <a:chExt cx="1326791" cy="91440"/>
          </a:xfrm>
        </p:grpSpPr>
        <p:pic>
          <p:nvPicPr>
            <p:cNvPr id="2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auto">
          <a:xfrm>
            <a:off x="909186" y="4278486"/>
            <a:ext cx="3070145" cy="18199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2515" y="1278930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Click to edit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4471880" y="1840980"/>
            <a:ext cx="921473" cy="63506"/>
            <a:chOff x="6694826" y="6060892"/>
            <a:chExt cx="1326791" cy="91440"/>
          </a:xfrm>
        </p:grpSpPr>
        <p:pic>
          <p:nvPicPr>
            <p:cNvPr id="3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auto">
          <a:xfrm>
            <a:off x="4467585" y="2026353"/>
            <a:ext cx="3147201" cy="40720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52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67437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537608" y="1955587"/>
            <a:ext cx="4108292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537608" y="3068851"/>
            <a:ext cx="410829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80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250956"/>
            <a:ext cx="50292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0818" y="1384300"/>
            <a:ext cx="5029202" cy="914400"/>
          </a:xfrm>
        </p:spPr>
        <p:txBody>
          <a:bodyPr anchor="ctr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00818" y="2497564"/>
            <a:ext cx="502920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97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432425" y="0"/>
            <a:ext cx="67595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0585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90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83768" y="1269095"/>
            <a:ext cx="8508231" cy="486500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768" y="390207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3868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-408636" y="1603664"/>
            <a:ext cx="5487914" cy="3750797"/>
          </a:xfrm>
          <a:custGeom>
            <a:avLst/>
            <a:gdLst>
              <a:gd name="connsiteX0" fmla="*/ 0 w 5487914"/>
              <a:gd name="connsiteY0" fmla="*/ 0 h 3191442"/>
              <a:gd name="connsiteX1" fmla="*/ 5487914 w 5487914"/>
              <a:gd name="connsiteY1" fmla="*/ 0 h 3191442"/>
              <a:gd name="connsiteX2" fmla="*/ 5487914 w 5487914"/>
              <a:gd name="connsiteY2" fmla="*/ 3181081 h 3191442"/>
              <a:gd name="connsiteX3" fmla="*/ 751996 w 5487914"/>
              <a:gd name="connsiteY3" fmla="*/ 3191442 h 3191442"/>
              <a:gd name="connsiteX4" fmla="*/ 0 w 5487914"/>
              <a:gd name="connsiteY4" fmla="*/ 0 h 31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914" h="3191442">
                <a:moveTo>
                  <a:pt x="0" y="0"/>
                </a:moveTo>
                <a:lnTo>
                  <a:pt x="5487914" y="0"/>
                </a:lnTo>
                <a:lnTo>
                  <a:pt x="5487914" y="3181081"/>
                </a:lnTo>
                <a:lnTo>
                  <a:pt x="751996" y="31914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993056" y="1603664"/>
            <a:ext cx="198944" cy="3750797"/>
          </a:xfrm>
          <a:prstGeom prst="rect">
            <a:avLst/>
          </a:prstGeom>
          <a:solidFill>
            <a:srgbClr val="DA3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5044037" cy="6870701"/>
          </a:xfrm>
          <a:custGeom>
            <a:avLst/>
            <a:gdLst>
              <a:gd name="connsiteX0" fmla="*/ 0 w 4967837"/>
              <a:gd name="connsiteY0" fmla="*/ 0 h 6858001"/>
              <a:gd name="connsiteX1" fmla="*/ 4967837 w 4967837"/>
              <a:gd name="connsiteY1" fmla="*/ 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4967837"/>
              <a:gd name="connsiteY0" fmla="*/ 0 h 6858001"/>
              <a:gd name="connsiteX1" fmla="*/ 3647037 w 4967837"/>
              <a:gd name="connsiteY1" fmla="*/ 2540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5044037"/>
              <a:gd name="connsiteY0" fmla="*/ 0 h 6870701"/>
              <a:gd name="connsiteX1" fmla="*/ 3647037 w 5044037"/>
              <a:gd name="connsiteY1" fmla="*/ 2540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  <a:gd name="connsiteX0" fmla="*/ 0 w 5044037"/>
              <a:gd name="connsiteY0" fmla="*/ 0 h 6870701"/>
              <a:gd name="connsiteX1" fmla="*/ 3723237 w 5044037"/>
              <a:gd name="connsiteY1" fmla="*/ 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037" h="6870701">
                <a:moveTo>
                  <a:pt x="0" y="0"/>
                </a:moveTo>
                <a:lnTo>
                  <a:pt x="3723237" y="0"/>
                </a:lnTo>
                <a:lnTo>
                  <a:pt x="5044037" y="68707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40347" y="1131500"/>
            <a:ext cx="6756400" cy="5002601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8568" y="454902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3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3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27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58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1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86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2000250"/>
            <a:ext cx="5248277" cy="42104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B3037676-7D9D-EB04-8B3A-D86D366F4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1277" y="2000250"/>
            <a:ext cx="5248277" cy="42321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DCCDACBD-5508-D9E7-5108-7E639C9F1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8" y="1345671"/>
            <a:ext cx="5248277" cy="387879"/>
          </a:xfrm>
        </p:spPr>
        <p:txBody>
          <a:bodyPr/>
          <a:lstStyle>
            <a:lvl1pPr algn="ctr">
              <a:defRPr b="1">
                <a:solidFill>
                  <a:srgbClr val="DA3467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AAF538C-6601-9B81-6FE1-E39E050C37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1276" y="1367558"/>
            <a:ext cx="5248277" cy="387879"/>
          </a:xfrm>
        </p:spPr>
        <p:txBody>
          <a:bodyPr/>
          <a:lstStyle>
            <a:lvl1pPr algn="ctr">
              <a:defRPr b="1">
                <a:solidFill>
                  <a:srgbClr val="DA3467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9016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4829177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C28B80B-48F2-2046-36DF-81DA70D73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5923" y="1345671"/>
            <a:ext cx="6200777" cy="4864476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7825" y="1345671"/>
            <a:ext cx="6238875" cy="486447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40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Large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3400427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D5E8932-68CA-3A0F-C4EA-1DC7B6B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3372" y="1348317"/>
            <a:ext cx="7553327" cy="48623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3371" y="1345671"/>
            <a:ext cx="7553327" cy="486500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79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X Large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0" cy="387879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F7C350C-57F2-1852-A8B5-7FCA04308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8" y="2005733"/>
            <a:ext cx="11201400" cy="4406119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773" y="2005733"/>
            <a:ext cx="11201400" cy="40481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7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B62F9-A2D7-AC4D-998C-3C27C97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6148"/>
            <a:ext cx="11201400" cy="676597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5300" y="1481575"/>
            <a:ext cx="11201400" cy="4728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2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9" r:id="rId2"/>
    <p:sldLayoutId id="2147483783" r:id="rId3"/>
    <p:sldLayoutId id="2147483785" r:id="rId4"/>
    <p:sldLayoutId id="2147483801" r:id="rId5"/>
    <p:sldLayoutId id="2147483805" r:id="rId6"/>
    <p:sldLayoutId id="2147483802" r:id="rId7"/>
    <p:sldLayoutId id="2147483803" r:id="rId8"/>
    <p:sldLayoutId id="2147483804" r:id="rId9"/>
    <p:sldLayoutId id="2147483790" r:id="rId10"/>
    <p:sldLayoutId id="2147483767" r:id="rId11"/>
    <p:sldLayoutId id="2147483787" r:id="rId12"/>
    <p:sldLayoutId id="2147483788" r:id="rId13"/>
    <p:sldLayoutId id="2147483662" r:id="rId14"/>
    <p:sldLayoutId id="2147483791" r:id="rId15"/>
    <p:sldLayoutId id="2147483792" r:id="rId16"/>
    <p:sldLayoutId id="2147483793" r:id="rId17"/>
    <p:sldLayoutId id="2147483796" r:id="rId18"/>
    <p:sldLayoutId id="2147483794" r:id="rId19"/>
    <p:sldLayoutId id="2147483795" r:id="rId20"/>
    <p:sldLayoutId id="2147483797" r:id="rId21"/>
    <p:sldLayoutId id="2147483798" r:id="rId22"/>
    <p:sldLayoutId id="2147483799" r:id="rId23"/>
    <p:sldLayoutId id="2147483800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tserrat Extra Bold" panose="000009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2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27835" y="823656"/>
            <a:ext cx="4285316" cy="3357819"/>
          </a:xfrm>
        </p:spPr>
        <p:txBody>
          <a:bodyPr/>
          <a:lstStyle/>
          <a:p>
            <a:r>
              <a:rPr lang="en-US" dirty="0"/>
              <a:t>Power Query Editor</a:t>
            </a:r>
            <a:br>
              <a:rPr lang="en-US" dirty="0"/>
            </a:br>
            <a:r>
              <a:rPr lang="en-US" dirty="0"/>
              <a:t>/Transformations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 Query Editor /Transformations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Connect to a wide range of data sources and apply hundreds of different data transformations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Munish Arora</a:t>
            </a:r>
          </a:p>
        </p:txBody>
      </p:sp>
    </p:spTree>
    <p:extLst>
      <p:ext uri="{BB962C8B-B14F-4D97-AF65-F5344CB8AC3E}">
        <p14:creationId xmlns:p14="http://schemas.microsoft.com/office/powerpoint/2010/main" val="295408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D6D-B1C4-2F86-BD1C-362D722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49-9830-3B69-B58F-6F698C933F06}"/>
              </a:ext>
            </a:extLst>
          </p:cNvPr>
          <p:cNvSpPr txBox="1">
            <a:spLocks/>
          </p:cNvSpPr>
          <p:nvPr/>
        </p:nvSpPr>
        <p:spPr>
          <a:xfrm>
            <a:off x="280203" y="1303314"/>
            <a:ext cx="11416497" cy="49947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Q01 – What is primary data preparation tool in Power BI is called?</a:t>
            </a:r>
          </a:p>
          <a:p>
            <a:r>
              <a:rPr lang="en-US" sz="2400" dirty="0"/>
              <a:t>A. Power Query Editor 	B. Query Editor	C. Power Editor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A01 – Power Query Editor</a:t>
            </a:r>
          </a:p>
          <a:p>
            <a:endParaRPr lang="en-US" sz="2400" dirty="0"/>
          </a:p>
          <a:p>
            <a:r>
              <a:rPr lang="en-US" sz="2400" dirty="0"/>
              <a:t>Q02 – What can be achieved by removing unnecessary rows and columns?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A02 – Deleting unnecessary rows and columns will reduce a dataset size and its good practice to load only necessary data into your data model.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752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F3D02-7631-2F63-6A97-A095455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Lesson 2: Data Profiling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55E5C-678B-E236-C51D-7C2C84931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71B4037-9E4C-61F6-E0EF-C0D8A74C09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7" b="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764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8C49-2270-A458-5202-840DEA58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Profiling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00D2D-161B-415E-05DD-57E38D58F6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profiling is the process of examining, analyzing, and creating useful summaries of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profiling  helps in</a:t>
            </a:r>
          </a:p>
          <a:p>
            <a:pPr marL="800100" lvl="1" indent="-342900"/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</a:rPr>
              <a:t>Verifying that the information in your tables matches the descriptions.</a:t>
            </a:r>
            <a:endParaRPr lang="en-IN" sz="1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800100" lvl="1" indent="-342900"/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Getting helps in discovery of data quality issues and overall trends.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7C592-5001-E588-2128-51FEAACA2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B59FA-73DD-EA34-F017-A3192995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4" y="1345142"/>
            <a:ext cx="6372225" cy="488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3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8C49-2270-A458-5202-840DEA58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Profiling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00D2D-161B-415E-05DD-57E38D58F6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en-US" sz="2400" b="1" dirty="0"/>
              <a:t>Column Quality: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4CA827-0EFA-AD65-991B-9475C7749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The information provided includes the number of Error, Empty, and Valid data cells in that column and their percentage. </a:t>
            </a:r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There is a simpler way to see this for all columns in the table. You can enable the Column Quality in the View tab in the Power Query Editor</a:t>
            </a:r>
            <a:endParaRPr lang="en-IN" sz="1400" dirty="0">
              <a:solidFill>
                <a:schemeClr val="tx1"/>
              </a:solidFill>
              <a:latin typeface="+mn-lt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5F27B2-6ED4-4153-FBA4-2C281F48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87" y="3429000"/>
            <a:ext cx="8433233" cy="30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2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8C49-2270-A458-5202-840DEA58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Profiling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00D2D-161B-415E-05DD-57E38D58F6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en-US" sz="2400" b="1" dirty="0"/>
              <a:t>Column Distribution: How values are spread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4CA827-0EFA-AD65-991B-9475C7749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Unique vs Distinct</a:t>
            </a:r>
          </a:p>
          <a:p>
            <a:pPr marL="742950" lvl="2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“Distinct” means total number of different values regardless how many times it appears in the dataset. A name appears in the list multiple times is counted as 1 distinct count. </a:t>
            </a:r>
          </a:p>
          <a:p>
            <a:pPr marL="7429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“Unique” value is total number of values that only appear once.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FF643-800F-3BE8-A710-1E857C51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32" y="3724465"/>
            <a:ext cx="8129373" cy="29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73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8C49-2270-A458-5202-840DEA58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Profiling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00D2D-161B-415E-05DD-57E38D58F6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en-US" sz="2400" dirty="0"/>
              <a:t>Column Profile</a:t>
            </a:r>
            <a:endParaRPr lang="en-US" sz="2400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4CA827-0EFA-AD65-991B-9475C7749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+mn-lt"/>
              </a:rPr>
              <a:t>Column profile provides a much more complete version of the other two options.  It</a:t>
            </a:r>
          </a:p>
          <a:p>
            <a:pPr marL="7429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includes the count of errors and empty values</a:t>
            </a:r>
          </a:p>
          <a:p>
            <a:pPr marL="7429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It also includes the distribution of values in the column. </a:t>
            </a:r>
          </a:p>
          <a:p>
            <a:pPr marL="7429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It also includes statistical information such as the minimum, and the maximum values, count of unique values, and the distribution of values in detail.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D04EE-239F-B175-0915-8BA4553B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949" y="1122745"/>
            <a:ext cx="8864111" cy="55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1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D6D-B1C4-2F86-BD1C-362D722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49-9830-3B69-B58F-6F698C933F06}"/>
              </a:ext>
            </a:extLst>
          </p:cNvPr>
          <p:cNvSpPr txBox="1">
            <a:spLocks/>
          </p:cNvSpPr>
          <p:nvPr/>
        </p:nvSpPr>
        <p:spPr>
          <a:xfrm>
            <a:off x="280203" y="1303314"/>
            <a:ext cx="11416497" cy="49947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Q01 – How many rows does Power Query by default scans to detect type of data in the column?</a:t>
            </a:r>
          </a:p>
          <a:p>
            <a:r>
              <a:rPr lang="en-US" sz="2000" dirty="0"/>
              <a:t>A. 1000		B. 999			C. Does not Scan	d. As per configuration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 A01 - 1000</a:t>
            </a:r>
          </a:p>
          <a:p>
            <a:endParaRPr lang="en-US" sz="2000" dirty="0"/>
          </a:p>
          <a:p>
            <a:r>
              <a:rPr lang="en-US" sz="2000" dirty="0"/>
              <a:t>Q02 – What can be achieved by data profiling?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A02 - Data profiling  helps in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Verifying that the information in your tables matches the descriptions.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Getting helps in discovery of data quality issues and overall trends. </a:t>
            </a:r>
            <a:endParaRPr lang="en-US" sz="1800" dirty="0">
              <a:highlight>
                <a:srgbClr val="C0C0C0"/>
              </a:highlight>
            </a:endParaRPr>
          </a:p>
          <a:p>
            <a:endParaRPr lang="en-US" sz="2000" dirty="0"/>
          </a:p>
          <a:p>
            <a:r>
              <a:rPr lang="en-US" sz="2000" dirty="0"/>
              <a:t>Q03 - What is the risk of having null values in a numeric column?</a:t>
            </a:r>
          </a:p>
          <a:p>
            <a:r>
              <a:rPr lang="en-US" sz="2000" dirty="0"/>
              <a:t>A03 - DAX expressions that AVERAGE data will be incorrect.</a:t>
            </a:r>
          </a:p>
        </p:txBody>
      </p:sp>
    </p:spTree>
    <p:extLst>
      <p:ext uri="{BB962C8B-B14F-4D97-AF65-F5344CB8AC3E}">
        <p14:creationId xmlns:p14="http://schemas.microsoft.com/office/powerpoint/2010/main" val="406982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8FA9-9AD8-03AB-6864-B9FEC347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Lesson 3: Enhancing Structure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C14EC4F-7313-7373-471A-9804427B77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7" b="1037"/>
          <a:stretch>
            <a:fillRect/>
          </a:stretch>
        </p:blipFill>
        <p:spPr>
          <a:xfrm>
            <a:off x="495300" y="2108200"/>
            <a:ext cx="11201400" cy="4048125"/>
          </a:xfrm>
        </p:spPr>
      </p:pic>
    </p:spTree>
    <p:extLst>
      <p:ext uri="{BB962C8B-B14F-4D97-AF65-F5344CB8AC3E}">
        <p14:creationId xmlns:p14="http://schemas.microsoft.com/office/powerpoint/2010/main" val="315772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D78E-D683-849A-C2F0-EF28E90B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Enhance Structure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C95A-E512-5036-1A26-D085E1A33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Use Power Query Editor </a:t>
            </a:r>
            <a:r>
              <a:rPr lang="en-US" dirty="0"/>
              <a:t>to enhance structure  by</a:t>
            </a:r>
            <a:endParaRPr lang="en-US" sz="1800" dirty="0"/>
          </a:p>
          <a:p>
            <a:pPr marL="342900" indent="-342900">
              <a:buAutoNum type="alphaLcPeriod"/>
            </a:pPr>
            <a:r>
              <a:rPr lang="en-US" dirty="0"/>
              <a:t>Renaming existing queries to meaningful names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EF8DC6-FA95-0FFE-3821-6C0148EFC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8F3B94B-8461-79AE-6645-1FD96DF233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1266" y="2116591"/>
          <a:ext cx="7551221" cy="302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889680" imgH="2755800" progId="PBrush">
                  <p:embed/>
                </p:oleObj>
              </mc:Choice>
              <mc:Fallback>
                <p:oleObj name="Bitmap Image" r:id="rId2" imgW="6889680" imgH="275580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8F3B94B-8461-79AE-6645-1FD96DF23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1266" y="2116591"/>
                        <a:ext cx="7551221" cy="302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n image showing the context menu option to rename a table to make the name more user-friendly.">
            <a:extLst>
              <a:ext uri="{FF2B5EF4-FFF2-40B4-BE49-F238E27FC236}">
                <a16:creationId xmlns:a16="http://schemas.microsoft.com/office/drawing/2014/main" id="{DE4E28BF-A511-01F7-A048-75017296B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36" y="1017803"/>
            <a:ext cx="3718540" cy="48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1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D78E-D683-849A-C2F0-EF28E90B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Enhance Structure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C95A-E512-5036-1A26-D085E1A33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Use Power Query Editor </a:t>
            </a:r>
            <a:r>
              <a:rPr lang="en-US" dirty="0"/>
              <a:t>to enhance structure  by</a:t>
            </a:r>
            <a:endParaRPr lang="en-US" sz="1800" dirty="0"/>
          </a:p>
          <a:p>
            <a:pPr marL="342900" indent="-342900">
              <a:buAutoNum type="alphaLcPeriod"/>
            </a:pPr>
            <a:r>
              <a:rPr lang="en-US" dirty="0"/>
              <a:t>Replacing any value with another value in a selected column.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EF8DC6-FA95-0FFE-3821-6C0148EFC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8F3B94B-8461-79AE-6645-1FD96DF233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1266" y="2116591"/>
          <a:ext cx="7551221" cy="302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889680" imgH="2755800" progId="PBrush">
                  <p:embed/>
                </p:oleObj>
              </mc:Choice>
              <mc:Fallback>
                <p:oleObj name="Bitmap Image" r:id="rId2" imgW="6889680" imgH="275580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8F3B94B-8461-79AE-6645-1FD96DF23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1266" y="2116591"/>
                        <a:ext cx="7551221" cy="302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2" name="Picture 2" descr="Replace value feature in Power Query Editor">
            <a:extLst>
              <a:ext uri="{FF2B5EF4-FFF2-40B4-BE49-F238E27FC236}">
                <a16:creationId xmlns:a16="http://schemas.microsoft.com/office/drawing/2014/main" id="{AC35965B-7FF2-0A08-4684-B4F56D347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160" y="1345671"/>
            <a:ext cx="7553327" cy="48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1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BE36E60-8F4E-B117-519F-D80674B1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BI Overview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E187257-32D5-68AF-2CBC-EFB0C5ADA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Getting Data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Shaping Table Structure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Data Profiling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800" dirty="0"/>
              <a:t>Column Quality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800" dirty="0"/>
              <a:t>Column Distribution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800" dirty="0"/>
              <a:t>Column Profile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Data Cleanup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Enhancing Structure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Combining Queries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800" dirty="0"/>
              <a:t>Merge Operation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800" dirty="0"/>
              <a:t>Append Operation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Calculations using M-Language``</a:t>
            </a:r>
          </a:p>
        </p:txBody>
      </p:sp>
    </p:spTree>
    <p:extLst>
      <p:ext uri="{BB962C8B-B14F-4D97-AF65-F5344CB8AC3E}">
        <p14:creationId xmlns:p14="http://schemas.microsoft.com/office/powerpoint/2010/main" val="4280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D78E-D683-849A-C2F0-EF28E90B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Enhance Structure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C95A-E512-5036-1A26-D085E1A33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Use Power Query Editor </a:t>
            </a:r>
            <a:r>
              <a:rPr lang="en-US" dirty="0"/>
              <a:t>to enhance structure </a:t>
            </a:r>
            <a:r>
              <a:rPr lang="en-US" sz="1800" dirty="0"/>
              <a:t>by</a:t>
            </a:r>
          </a:p>
          <a:p>
            <a:pPr marL="342900" indent="-342900">
              <a:buAutoNum type="alphaLcPeriod"/>
            </a:pPr>
            <a:r>
              <a:rPr lang="en-US" sz="1800" dirty="0"/>
              <a:t>Replacing null values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EF8DC6-FA95-0FFE-3821-6C0148EFC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8F3B94B-8461-79AE-6645-1FD96DF233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1266" y="2116591"/>
          <a:ext cx="7551221" cy="302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889680" imgH="2755800" progId="PBrush">
                  <p:embed/>
                </p:oleObj>
              </mc:Choice>
              <mc:Fallback>
                <p:oleObj name="Bitmap Image" r:id="rId2" imgW="6889680" imgH="275580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8F3B94B-8461-79AE-6645-1FD96DF23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1266" y="2116591"/>
                        <a:ext cx="7551221" cy="302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2" descr="Replace value feature in Power Query Editor">
            <a:extLst>
              <a:ext uri="{FF2B5EF4-FFF2-40B4-BE49-F238E27FC236}">
                <a16:creationId xmlns:a16="http://schemas.microsoft.com/office/drawing/2014/main" id="{E3B26355-FC29-BD66-45B8-02C3515E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982" y="1345671"/>
            <a:ext cx="7553327" cy="48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place null value with zero">
            <a:extLst>
              <a:ext uri="{FF2B5EF4-FFF2-40B4-BE49-F238E27FC236}">
                <a16:creationId xmlns:a16="http://schemas.microsoft.com/office/drawing/2014/main" id="{7F2C0FE2-6ACC-837B-4458-0A5C62D2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539" y="2556123"/>
            <a:ext cx="6864674" cy="258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00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D78E-D683-849A-C2F0-EF28E90B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Enhance Structure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C95A-E512-5036-1A26-D085E1A33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Use Power Query Editor to enhance structure by</a:t>
            </a:r>
          </a:p>
          <a:p>
            <a:pPr marL="342900" indent="-342900">
              <a:buFont typeface="Arial" panose="020B0604020202020204" pitchFamily="34" charset="0"/>
              <a:buAutoNum type="alphaLcPeriod"/>
            </a:pPr>
            <a:r>
              <a:rPr lang="en-US" dirty="0">
                <a:ea typeface="Segoe UI" pitchFamily="34" charset="0"/>
                <a:cs typeface="Segoe UI" pitchFamily="34" charset="0"/>
              </a:rPr>
              <a:t>Removing duplicates</a:t>
            </a:r>
            <a:endParaRPr lang="en-US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EF8DC6-FA95-0FFE-3821-6C0148EFC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57CE91D-E64E-D0E0-FAD8-FBB6593523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1266" y="2116591"/>
          <a:ext cx="7551221" cy="302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889680" imgH="2755800" progId="PBrush">
                  <p:embed/>
                </p:oleObj>
              </mc:Choice>
              <mc:Fallback>
                <p:oleObj name="Bitmap Image" r:id="rId2" imgW="6889680" imgH="275580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8F3B94B-8461-79AE-6645-1FD96DF23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1266" y="2116591"/>
                        <a:ext cx="7551221" cy="302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6" descr="Remove duplicates feature">
            <a:extLst>
              <a:ext uri="{FF2B5EF4-FFF2-40B4-BE49-F238E27FC236}">
                <a16:creationId xmlns:a16="http://schemas.microsoft.com/office/drawing/2014/main" id="{BF74AD3C-495B-E4C6-616F-868C073D5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558" y="784446"/>
            <a:ext cx="3086373" cy="577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24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6E50-A48E-BC3C-0B69-4E024D4B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6E3EF-AE37-10DB-9E75-F2D04C969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Append Queries</a:t>
            </a:r>
            <a:r>
              <a:rPr lang="en-IN" sz="2000" dirty="0"/>
              <a:t> in Power Query Editor allows </a:t>
            </a:r>
            <a:r>
              <a:rPr lang="en-US" sz="2000" dirty="0"/>
              <a:t>to append or merge different tables or queries together.</a:t>
            </a:r>
            <a:endParaRPr lang="en-IN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EDDF3-B201-40F8-027E-B48C977DA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17828-1B3C-2D2E-B227-5F2024C80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83084"/>
              </p:ext>
            </p:extLst>
          </p:nvPr>
        </p:nvGraphicFramePr>
        <p:xfrm>
          <a:off x="4143372" y="1828557"/>
          <a:ext cx="3400427" cy="118252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54132">
                  <a:extLst>
                    <a:ext uri="{9D8B030D-6E8A-4147-A177-3AD203B41FA5}">
                      <a16:colId xmlns:a16="http://schemas.microsoft.com/office/drawing/2014/main" val="329308995"/>
                    </a:ext>
                  </a:extLst>
                </a:gridCol>
                <a:gridCol w="918116">
                  <a:extLst>
                    <a:ext uri="{9D8B030D-6E8A-4147-A177-3AD203B41FA5}">
                      <a16:colId xmlns:a16="http://schemas.microsoft.com/office/drawing/2014/main" val="160101425"/>
                    </a:ext>
                  </a:extLst>
                </a:gridCol>
                <a:gridCol w="884111">
                  <a:extLst>
                    <a:ext uri="{9D8B030D-6E8A-4147-A177-3AD203B41FA5}">
                      <a16:colId xmlns:a16="http://schemas.microsoft.com/office/drawing/2014/main" val="1802290068"/>
                    </a:ext>
                  </a:extLst>
                </a:gridCol>
                <a:gridCol w="544068">
                  <a:extLst>
                    <a:ext uri="{9D8B030D-6E8A-4147-A177-3AD203B41FA5}">
                      <a16:colId xmlns:a16="http://schemas.microsoft.com/office/drawing/2014/main" val="2733264868"/>
                    </a:ext>
                  </a:extLst>
                </a:gridCol>
              </a:tblGrid>
              <a:tr h="2956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Employee ID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First 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Last 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Salary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4278222"/>
                  </a:ext>
                </a:extLst>
              </a:tr>
              <a:tr h="2956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Peter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Dsouza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13000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07828315"/>
                  </a:ext>
                </a:extLst>
              </a:tr>
              <a:tr h="2956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John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</a:rPr>
                        <a:t>Harkings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10000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60173028"/>
                  </a:ext>
                </a:extLst>
              </a:tr>
              <a:tr h="2956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Ian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Mayes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15000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1104047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0A0EBB-5051-8CAE-02C9-12175F544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655860"/>
              </p:ext>
            </p:extLst>
          </p:nvPr>
        </p:nvGraphicFramePr>
        <p:xfrm>
          <a:off x="4143372" y="4123561"/>
          <a:ext cx="3400426" cy="120601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54132">
                  <a:extLst>
                    <a:ext uri="{9D8B030D-6E8A-4147-A177-3AD203B41FA5}">
                      <a16:colId xmlns:a16="http://schemas.microsoft.com/office/drawing/2014/main" val="474438964"/>
                    </a:ext>
                  </a:extLst>
                </a:gridCol>
                <a:gridCol w="918115">
                  <a:extLst>
                    <a:ext uri="{9D8B030D-6E8A-4147-A177-3AD203B41FA5}">
                      <a16:colId xmlns:a16="http://schemas.microsoft.com/office/drawing/2014/main" val="3936146797"/>
                    </a:ext>
                  </a:extLst>
                </a:gridCol>
                <a:gridCol w="884111">
                  <a:extLst>
                    <a:ext uri="{9D8B030D-6E8A-4147-A177-3AD203B41FA5}">
                      <a16:colId xmlns:a16="http://schemas.microsoft.com/office/drawing/2014/main" val="107699197"/>
                    </a:ext>
                  </a:extLst>
                </a:gridCol>
                <a:gridCol w="544068">
                  <a:extLst>
                    <a:ext uri="{9D8B030D-6E8A-4147-A177-3AD203B41FA5}">
                      <a16:colId xmlns:a16="http://schemas.microsoft.com/office/drawing/2014/main" val="4135383782"/>
                    </a:ext>
                  </a:extLst>
                </a:gridCol>
              </a:tblGrid>
              <a:tr h="20629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Employee ID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First Name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Last Name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Salary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31155882"/>
                  </a:ext>
                </a:extLst>
              </a:tr>
              <a:tr h="31860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201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Jan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Burton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19000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32124262"/>
                  </a:ext>
                </a:extLst>
              </a:tr>
              <a:tr h="31860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Alan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Chisham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12000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03296319"/>
                  </a:ext>
                </a:extLst>
              </a:tr>
              <a:tr h="31860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Suzy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Bae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18000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159654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3E6D19-6C3F-9E7E-6E87-A88E962F8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813259"/>
              </p:ext>
            </p:extLst>
          </p:nvPr>
        </p:nvGraphicFramePr>
        <p:xfrm>
          <a:off x="8030469" y="2484098"/>
          <a:ext cx="3666229" cy="2057076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1206357">
                  <a:extLst>
                    <a:ext uri="{9D8B030D-6E8A-4147-A177-3AD203B41FA5}">
                      <a16:colId xmlns:a16="http://schemas.microsoft.com/office/drawing/2014/main" val="3086631534"/>
                    </a:ext>
                  </a:extLst>
                </a:gridCol>
                <a:gridCol w="920055">
                  <a:extLst>
                    <a:ext uri="{9D8B030D-6E8A-4147-A177-3AD203B41FA5}">
                      <a16:colId xmlns:a16="http://schemas.microsoft.com/office/drawing/2014/main" val="2766110442"/>
                    </a:ext>
                  </a:extLst>
                </a:gridCol>
                <a:gridCol w="953219">
                  <a:extLst>
                    <a:ext uri="{9D8B030D-6E8A-4147-A177-3AD203B41FA5}">
                      <a16:colId xmlns:a16="http://schemas.microsoft.com/office/drawing/2014/main" val="1220678116"/>
                    </a:ext>
                  </a:extLst>
                </a:gridCol>
                <a:gridCol w="586598">
                  <a:extLst>
                    <a:ext uri="{9D8B030D-6E8A-4147-A177-3AD203B41FA5}">
                      <a16:colId xmlns:a16="http://schemas.microsoft.com/office/drawing/2014/main" val="953225292"/>
                    </a:ext>
                  </a:extLst>
                </a:gridCol>
              </a:tblGrid>
              <a:tr h="2938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Employee ID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First Name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Last Name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Salary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4364561"/>
                  </a:ext>
                </a:extLst>
              </a:tr>
              <a:tr h="2938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101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Peter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Dsouza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13000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96411876"/>
                  </a:ext>
                </a:extLst>
              </a:tr>
              <a:tr h="2938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102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Harkings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10000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42919169"/>
                  </a:ext>
                </a:extLst>
              </a:tr>
              <a:tr h="2938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103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Ian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Mayes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15000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8615070"/>
                  </a:ext>
                </a:extLst>
              </a:tr>
              <a:tr h="2938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201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Jan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Burton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19000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68014418"/>
                  </a:ext>
                </a:extLst>
              </a:tr>
              <a:tr h="2938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202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Alan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Chisham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12000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8717333"/>
                  </a:ext>
                </a:extLst>
              </a:tr>
              <a:tr h="2938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203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Suzy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Bae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18000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08016895"/>
                  </a:ext>
                </a:extLst>
              </a:tr>
            </a:tbl>
          </a:graphicData>
        </a:graphic>
      </p:graphicFrame>
      <p:sp>
        <p:nvSpPr>
          <p:cNvPr id="9" name="Plus Sign 8">
            <a:extLst>
              <a:ext uri="{FF2B5EF4-FFF2-40B4-BE49-F238E27FC236}">
                <a16:creationId xmlns:a16="http://schemas.microsoft.com/office/drawing/2014/main" id="{15589485-A895-BBB7-E065-0C4F116C71F6}"/>
              </a:ext>
            </a:extLst>
          </p:cNvPr>
          <p:cNvSpPr/>
          <p:nvPr/>
        </p:nvSpPr>
        <p:spPr>
          <a:xfrm>
            <a:off x="5167901" y="3269308"/>
            <a:ext cx="791110" cy="6722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95A7BC-75D7-ED14-045F-52EBF478F58A}"/>
              </a:ext>
            </a:extLst>
          </p:cNvPr>
          <p:cNvSpPr/>
          <p:nvPr/>
        </p:nvSpPr>
        <p:spPr>
          <a:xfrm>
            <a:off x="6746054" y="3308278"/>
            <a:ext cx="1204789" cy="559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46" name="Picture 2" descr="Append Queries as New in Power Query Editor">
            <a:extLst>
              <a:ext uri="{FF2B5EF4-FFF2-40B4-BE49-F238E27FC236}">
                <a16:creationId xmlns:a16="http://schemas.microsoft.com/office/drawing/2014/main" id="{0BCBD9DE-7595-179B-487C-2B73C173B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81" y="1348317"/>
            <a:ext cx="7615307" cy="48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5E085D0-7577-F5FC-E5DA-A5C6A25085EA}"/>
              </a:ext>
            </a:extLst>
          </p:cNvPr>
          <p:cNvSpPr/>
          <p:nvPr/>
        </p:nvSpPr>
        <p:spPr>
          <a:xfrm>
            <a:off x="780836" y="4541174"/>
            <a:ext cx="2301411" cy="708920"/>
          </a:xfrm>
          <a:prstGeom prst="wedgeRectCallout">
            <a:avLst>
              <a:gd name="adj1" fmla="val 271815"/>
              <a:gd name="adj2" fmla="val -1911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queries that you want to append</a:t>
            </a:r>
          </a:p>
        </p:txBody>
      </p:sp>
    </p:spTree>
    <p:extLst>
      <p:ext uri="{BB962C8B-B14F-4D97-AF65-F5344CB8AC3E}">
        <p14:creationId xmlns:p14="http://schemas.microsoft.com/office/powerpoint/2010/main" val="103215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6E50-A48E-BC3C-0B69-4E024D4B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6E3EF-AE37-10DB-9E75-F2D04C969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Merge Query </a:t>
            </a:r>
            <a:r>
              <a:rPr lang="en-IN" sz="2000" dirty="0"/>
              <a:t>in Power Query Editor </a:t>
            </a:r>
            <a:r>
              <a:rPr lang="en-US" sz="2000" dirty="0"/>
              <a:t>combines data from multiple tables into one based on a column that is common between the tables. This process is similar to the JOIN clause in SQL.</a:t>
            </a:r>
            <a:endParaRPr lang="en-IN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EDDF3-B201-40F8-027E-B48C977DA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17828-1B3C-2D2E-B227-5F2024C80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730194"/>
              </p:ext>
            </p:extLst>
          </p:nvPr>
        </p:nvGraphicFramePr>
        <p:xfrm>
          <a:off x="4356026" y="1860456"/>
          <a:ext cx="3400427" cy="11379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4132">
                  <a:extLst>
                    <a:ext uri="{9D8B030D-6E8A-4147-A177-3AD203B41FA5}">
                      <a16:colId xmlns:a16="http://schemas.microsoft.com/office/drawing/2014/main" val="329308995"/>
                    </a:ext>
                  </a:extLst>
                </a:gridCol>
                <a:gridCol w="918116">
                  <a:extLst>
                    <a:ext uri="{9D8B030D-6E8A-4147-A177-3AD203B41FA5}">
                      <a16:colId xmlns:a16="http://schemas.microsoft.com/office/drawing/2014/main" val="160101425"/>
                    </a:ext>
                  </a:extLst>
                </a:gridCol>
                <a:gridCol w="884111">
                  <a:extLst>
                    <a:ext uri="{9D8B030D-6E8A-4147-A177-3AD203B41FA5}">
                      <a16:colId xmlns:a16="http://schemas.microsoft.com/office/drawing/2014/main" val="1802290068"/>
                    </a:ext>
                  </a:extLst>
                </a:gridCol>
                <a:gridCol w="544068">
                  <a:extLst>
                    <a:ext uri="{9D8B030D-6E8A-4147-A177-3AD203B41FA5}">
                      <a16:colId xmlns:a16="http://schemas.microsoft.com/office/drawing/2014/main" val="2733264868"/>
                    </a:ext>
                  </a:extLst>
                </a:gridCol>
              </a:tblGrid>
              <a:tr h="2956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Employee ID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First 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Last 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 ID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4278222"/>
                  </a:ext>
                </a:extLst>
              </a:tr>
              <a:tr h="2956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Peter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Dsouza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07828315"/>
                  </a:ext>
                </a:extLst>
              </a:tr>
              <a:tr h="2956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John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</a:rPr>
                        <a:t>Harkings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60173028"/>
                  </a:ext>
                </a:extLst>
              </a:tr>
              <a:tr h="25103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Ian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Mayes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1104047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0A0EBB-5051-8CAE-02C9-12175F544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92249"/>
              </p:ext>
            </p:extLst>
          </p:nvPr>
        </p:nvGraphicFramePr>
        <p:xfrm>
          <a:off x="8981753" y="1881504"/>
          <a:ext cx="1972247" cy="107663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54132">
                  <a:extLst>
                    <a:ext uri="{9D8B030D-6E8A-4147-A177-3AD203B41FA5}">
                      <a16:colId xmlns:a16="http://schemas.microsoft.com/office/drawing/2014/main" val="474438964"/>
                    </a:ext>
                  </a:extLst>
                </a:gridCol>
                <a:gridCol w="918115">
                  <a:extLst>
                    <a:ext uri="{9D8B030D-6E8A-4147-A177-3AD203B41FA5}">
                      <a16:colId xmlns:a16="http://schemas.microsoft.com/office/drawing/2014/main" val="3936146797"/>
                    </a:ext>
                  </a:extLst>
                </a:gridCol>
              </a:tblGrid>
              <a:tr h="1847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Location ID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Location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31155882"/>
                  </a:ext>
                </a:extLst>
              </a:tr>
              <a:tr h="31860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USA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32124262"/>
                  </a:ext>
                </a:extLst>
              </a:tr>
              <a:tr h="31860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UK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03296319"/>
                  </a:ext>
                </a:extLst>
              </a:tr>
              <a:tr h="20830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159654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3E6D19-6C3F-9E7E-6E87-A88E962F8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31980"/>
              </p:ext>
            </p:extLst>
          </p:nvPr>
        </p:nvGraphicFramePr>
        <p:xfrm>
          <a:off x="6173839" y="4606140"/>
          <a:ext cx="3938921" cy="117547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113529">
                  <a:extLst>
                    <a:ext uri="{9D8B030D-6E8A-4147-A177-3AD203B41FA5}">
                      <a16:colId xmlns:a16="http://schemas.microsoft.com/office/drawing/2014/main" val="3086631534"/>
                    </a:ext>
                  </a:extLst>
                </a:gridCol>
                <a:gridCol w="996593">
                  <a:extLst>
                    <a:ext uri="{9D8B030D-6E8A-4147-A177-3AD203B41FA5}">
                      <a16:colId xmlns:a16="http://schemas.microsoft.com/office/drawing/2014/main" val="2766110442"/>
                    </a:ext>
                  </a:extLst>
                </a:gridCol>
                <a:gridCol w="1017142">
                  <a:extLst>
                    <a:ext uri="{9D8B030D-6E8A-4147-A177-3AD203B41FA5}">
                      <a16:colId xmlns:a16="http://schemas.microsoft.com/office/drawing/2014/main" val="1220678116"/>
                    </a:ext>
                  </a:extLst>
                </a:gridCol>
                <a:gridCol w="811657">
                  <a:extLst>
                    <a:ext uri="{9D8B030D-6E8A-4147-A177-3AD203B41FA5}">
                      <a16:colId xmlns:a16="http://schemas.microsoft.com/office/drawing/2014/main" val="953225292"/>
                    </a:ext>
                  </a:extLst>
                </a:gridCol>
              </a:tblGrid>
              <a:tr h="2938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Employee ID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First 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Last 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Location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4364561"/>
                  </a:ext>
                </a:extLst>
              </a:tr>
              <a:tr h="2938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101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Peter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Dsouza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USA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96411876"/>
                  </a:ext>
                </a:extLst>
              </a:tr>
              <a:tr h="2938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John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 err="1">
                          <a:effectLst/>
                        </a:rPr>
                        <a:t>Harkings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USA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42919169"/>
                  </a:ext>
                </a:extLst>
              </a:tr>
              <a:tr h="2938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Ian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Mayes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India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8615070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F095A7BC-75D7-ED14-045F-52EBF478F58A}"/>
              </a:ext>
            </a:extLst>
          </p:cNvPr>
          <p:cNvSpPr/>
          <p:nvPr/>
        </p:nvSpPr>
        <p:spPr>
          <a:xfrm rot="5400000">
            <a:off x="7831488" y="3693259"/>
            <a:ext cx="815432" cy="559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E986A36E-2CA1-43D9-BE4A-5159D490FB4C}"/>
              </a:ext>
            </a:extLst>
          </p:cNvPr>
          <p:cNvSpPr/>
          <p:nvPr/>
        </p:nvSpPr>
        <p:spPr>
          <a:xfrm>
            <a:off x="7867221" y="2095885"/>
            <a:ext cx="791110" cy="6722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 descr="An image showing the Merge dialog box, merging the data from the Sales Orders table into the Sales Order Details table.">
            <a:extLst>
              <a:ext uri="{FF2B5EF4-FFF2-40B4-BE49-F238E27FC236}">
                <a16:creationId xmlns:a16="http://schemas.microsoft.com/office/drawing/2014/main" id="{1F733C96-83E4-9BAB-5461-E858225EC7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96" y="1166799"/>
            <a:ext cx="6629871" cy="539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5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8147-3EA7-82FA-7689-95A31039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Calculations using M-Language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DFD62-1B0E-6B42-01F0-E04DA74BBE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Each time you shape data in Power Query, you create a step in the Power Query process. </a:t>
            </a:r>
          </a:p>
          <a:p>
            <a:endParaRPr lang="en-US" dirty="0"/>
          </a:p>
          <a:p>
            <a:r>
              <a:rPr lang="en-US" dirty="0"/>
              <a:t>Each step in turn uses the M language to do the operation.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We can see /modify the steps </a:t>
            </a:r>
            <a:r>
              <a:rPr lang="en-US" dirty="0"/>
              <a:t>Power Query Editor is creating by using 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Power Query Advanced Editor. 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11191-382D-86B9-6FDB-6778F3A875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 descr="View ribbon, advanced editor button">
            <a:extLst>
              <a:ext uri="{FF2B5EF4-FFF2-40B4-BE49-F238E27FC236}">
                <a16:creationId xmlns:a16="http://schemas.microsoft.com/office/drawing/2014/main" id="{B4F2D7A2-9356-2E21-F5C2-BABD9F7B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2" y="1345671"/>
            <a:ext cx="7553327" cy="12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 language in advanced editor">
            <a:extLst>
              <a:ext uri="{FF2B5EF4-FFF2-40B4-BE49-F238E27FC236}">
                <a16:creationId xmlns:a16="http://schemas.microsoft.com/office/drawing/2014/main" id="{CD021454-B54B-A1C3-9124-25364691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782" y="1201965"/>
            <a:ext cx="6958505" cy="500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38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D6D-B1C4-2F86-BD1C-362D722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49-9830-3B69-B58F-6F698C933F06}"/>
              </a:ext>
            </a:extLst>
          </p:cNvPr>
          <p:cNvSpPr txBox="1">
            <a:spLocks/>
          </p:cNvSpPr>
          <p:nvPr/>
        </p:nvSpPr>
        <p:spPr>
          <a:xfrm>
            <a:off x="349321" y="1303314"/>
            <a:ext cx="11347379" cy="49228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Q01 – What is not a best practice for naming conventions in Power BI?</a:t>
            </a:r>
          </a:p>
          <a:p>
            <a:r>
              <a:rPr lang="en-US" sz="2000" dirty="0"/>
              <a:t>A. Abbreviated column names	B. Abbreviated table names	C. Both of the above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 A01 - C</a:t>
            </a:r>
          </a:p>
          <a:p>
            <a:endParaRPr lang="en-US" sz="1050" dirty="0"/>
          </a:p>
          <a:p>
            <a:r>
              <a:rPr lang="en-US" sz="2000" dirty="0"/>
              <a:t>Q02 – What functionality lets you see the code that is generated as part of each transformation step?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A. Advanced Editor	B. Advanced Transformations 	C. Advanced Viewer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 A02 - A</a:t>
            </a:r>
          </a:p>
          <a:p>
            <a:endParaRPr lang="en-US" sz="1050" dirty="0"/>
          </a:p>
          <a:p>
            <a:r>
              <a:rPr lang="en-US" sz="2000" dirty="0"/>
              <a:t>Q03 – If you have two queries that contain different data with the same structure, and you want to combine them into one query, which operation should you perform? </a:t>
            </a:r>
          </a:p>
          <a:p>
            <a:r>
              <a:rPr lang="en-US" sz="2000" dirty="0"/>
              <a:t>A. Append	B. Merge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 A02 - Append</a:t>
            </a:r>
          </a:p>
        </p:txBody>
      </p:sp>
    </p:spTree>
    <p:extLst>
      <p:ext uri="{BB962C8B-B14F-4D97-AF65-F5344CB8AC3E}">
        <p14:creationId xmlns:p14="http://schemas.microsoft.com/office/powerpoint/2010/main" val="34969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C372-B945-D55E-65AF-BE4D0A12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01: Load data in Power BI Desktop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679924-740D-640A-9C4C-7F8A206820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this lab, you'll begin to apply transformations to queries. You'll then apply the queries to load each as a table to the data model.</a:t>
            </a:r>
          </a:p>
          <a:p>
            <a:r>
              <a:rPr lang="en-US" dirty="0"/>
              <a:t>In this lab, you learn how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various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queries to load them to the data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503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F3D02-7631-2F63-6A97-A095455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Lesson 1: Getting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3C991-D1A4-92AF-A2AC-C954BB866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Connect to different sources and launching Power Query Editor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55E5C-678B-E236-C51D-7C2C84931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71B4037-9E4C-61F6-E0EF-C0D8A74C09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7" b="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81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58F9-FA50-D1B5-26F8-57A5454C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Getting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D723A-FE21-1EA3-CC4D-5AACB9254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The first step in the data analysis process is identifying and getting data.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4EF53EE-B90C-4921-B787-50D797C29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" name="Picture 31" descr="An image that shows the different types of data that can be transformed by Power Query and ingested by Power BI.">
            <a:extLst>
              <a:ext uri="{FF2B5EF4-FFF2-40B4-BE49-F238E27FC236}">
                <a16:creationId xmlns:a16="http://schemas.microsoft.com/office/drawing/2014/main" id="{E989DFA0-D083-458C-DBA8-149B1BD9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389" y="1345671"/>
            <a:ext cx="5953073" cy="48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3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58F9-FA50-D1B5-26F8-57A5454C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Getting Data From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D723A-FE21-1EA3-CC4D-5AACB9254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Data from flat files in different formats like</a:t>
            </a:r>
          </a:p>
          <a:p>
            <a:pPr marL="457200" indent="-457200">
              <a:buAutoNum type="alphaLcPeriod"/>
            </a:pPr>
            <a:r>
              <a:rPr lang="en-US" sz="2400" dirty="0"/>
              <a:t>txt</a:t>
            </a:r>
          </a:p>
          <a:p>
            <a:pPr marL="457200" indent="-457200">
              <a:buAutoNum type="alphaLcPeriod"/>
            </a:pPr>
            <a:r>
              <a:rPr lang="en-US" sz="2400" dirty="0" err="1"/>
              <a:t>Json</a:t>
            </a:r>
            <a:endParaRPr lang="en-US" sz="2400" dirty="0"/>
          </a:p>
          <a:p>
            <a:pPr marL="457200" indent="-457200">
              <a:buAutoNum type="alphaLcPeriod"/>
            </a:pPr>
            <a:r>
              <a:rPr lang="en-US" sz="2400" dirty="0" err="1"/>
              <a:t>xls</a:t>
            </a:r>
            <a:r>
              <a:rPr lang="en-US" sz="2400" dirty="0"/>
              <a:t> /xlsx </a:t>
            </a:r>
          </a:p>
          <a:p>
            <a:r>
              <a:rPr lang="en-US" sz="2400" dirty="0"/>
              <a:t>are imported in Power BI and becomes part of Power BI.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4EF53EE-B90C-4921-B787-50D797C29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Screenshot of getting data from files stored locally or from the cloud OneDrive or SharePoint.">
            <a:extLst>
              <a:ext uri="{FF2B5EF4-FFF2-40B4-BE49-F238E27FC236}">
                <a16:creationId xmlns:a16="http://schemas.microsoft.com/office/drawing/2014/main" id="{F6F02ED4-BF7C-BEC3-FCDF-5CD13E28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3" y="1866096"/>
            <a:ext cx="6200777" cy="382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E4C7D-3940-ACDC-7D52-B98CF44B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22" y="2823653"/>
            <a:ext cx="1266184" cy="6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1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58F9-FA50-D1B5-26F8-57A5454C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Getting Data From Relational Data 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D723A-FE21-1EA3-CC4D-5AACB9254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Power BI allows connecting to data sources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Import mode , where-in data is imported in Power BI.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 query mode, where-in live data is fetched when report is run.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82223-A5A0-3C1C-1FD4-6965389FAE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AF6CB-C9EE-4EDE-6CED-7DE73841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176" y="2914082"/>
            <a:ext cx="1731735" cy="1029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E1C180-68E1-70E9-B9D8-4682172A4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179" y="1816915"/>
            <a:ext cx="1010292" cy="1475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8CFFC-5C0D-53EA-3E23-D18AFC506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074" y="1996275"/>
            <a:ext cx="1381354" cy="1619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5D229B-D24C-2301-38B0-688DC6546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502" y="2221263"/>
            <a:ext cx="1381355" cy="584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8C0CD-94D1-3A94-FFDF-900C17D0F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584" y="4065487"/>
            <a:ext cx="3367788" cy="18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58F9-FA50-D1B5-26F8-57A5454C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Getting Data in Power BI Desktop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D723A-FE21-1EA3-CC4D-5AACB9254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You can use the Get data feature in Power BI Desktop and select the appropriate source.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this example, you would select the </a:t>
            </a:r>
            <a:r>
              <a:rPr lang="en-US" sz="2400" b="1" dirty="0"/>
              <a:t>SQL Server</a:t>
            </a:r>
            <a:r>
              <a:rPr lang="en-US" sz="2400" dirty="0"/>
              <a:t> option, as shown in the following screenshot.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BBE4C98-5372-56C8-B71C-22396020C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88389" y="1345671"/>
            <a:ext cx="6200777" cy="4864476"/>
          </a:xfrm>
        </p:spPr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621EC-F483-A176-F03C-44DF39EF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388" y="1345670"/>
            <a:ext cx="6200777" cy="48788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D01510-3A25-05EE-B825-FC23CFB9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73" y="2181222"/>
            <a:ext cx="6578938" cy="29846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76A799-691A-A890-B102-A3D6EF36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30" y="2184396"/>
            <a:ext cx="6680581" cy="29783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4A330F-6A27-2D4E-4EFE-A15E6A513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484" y="2181222"/>
            <a:ext cx="6674193" cy="35879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19A803-B0F0-94D2-4905-53A13C4BD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030" y="2188393"/>
            <a:ext cx="6661492" cy="3587934"/>
          </a:xfrm>
          <a:prstGeom prst="rect">
            <a:avLst/>
          </a:prstGeom>
        </p:spPr>
      </p:pic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0C10F19D-64A2-98C8-803C-87C0CCB74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969395"/>
              </p:ext>
            </p:extLst>
          </p:nvPr>
        </p:nvGraphicFramePr>
        <p:xfrm>
          <a:off x="5275970" y="2177513"/>
          <a:ext cx="6713803" cy="3587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6585120" imgH="3498840" progId="PBrush">
                  <p:embed/>
                </p:oleObj>
              </mc:Choice>
              <mc:Fallback>
                <p:oleObj name="Bitmap Image" r:id="rId7" imgW="6585120" imgH="349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75970" y="2177513"/>
                        <a:ext cx="6713803" cy="3587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3A10DBD8-54AE-22BE-C31B-2463E4315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801" y="2903214"/>
            <a:ext cx="4356324" cy="19177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BC91C8-E5CF-051D-FAC0-596FD94F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4484" y="1238127"/>
            <a:ext cx="6727257" cy="5317739"/>
          </a:xfrm>
          <a:prstGeom prst="rect">
            <a:avLst/>
          </a:prstGeom>
        </p:spPr>
      </p:pic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24C7F1A3-FE59-6AA4-1B42-942BD313783D}"/>
              </a:ext>
            </a:extLst>
          </p:cNvPr>
          <p:cNvSpPr/>
          <p:nvPr/>
        </p:nvSpPr>
        <p:spPr>
          <a:xfrm>
            <a:off x="1662066" y="4938221"/>
            <a:ext cx="2583712" cy="851302"/>
          </a:xfrm>
          <a:prstGeom prst="wedgeRectCallout">
            <a:avLst>
              <a:gd name="adj1" fmla="val 75896"/>
              <a:gd name="adj2" fmla="val 39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Click on Load button to Load the data in Power BI Model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9AFCA836-5F88-7AEC-2B74-0EA12C1B8065}"/>
              </a:ext>
            </a:extLst>
          </p:cNvPr>
          <p:cNvSpPr/>
          <p:nvPr/>
        </p:nvSpPr>
        <p:spPr>
          <a:xfrm>
            <a:off x="1662066" y="4294598"/>
            <a:ext cx="2583712" cy="526415"/>
          </a:xfrm>
          <a:prstGeom prst="wedgeRectCallout">
            <a:avLst>
              <a:gd name="adj1" fmla="val 98164"/>
              <a:gd name="adj2" fmla="val -62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tables /views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96BACA4B-2D49-7DA9-4328-16FC768D96D5}"/>
              </a:ext>
            </a:extLst>
          </p:cNvPr>
          <p:cNvSpPr/>
          <p:nvPr/>
        </p:nvSpPr>
        <p:spPr>
          <a:xfrm>
            <a:off x="1662066" y="5869878"/>
            <a:ext cx="2583712" cy="798805"/>
          </a:xfrm>
          <a:prstGeom prst="wedgeRectCallout">
            <a:avLst>
              <a:gd name="adj1" fmla="val 75100"/>
              <a:gd name="adj2" fmla="val -4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Click on Transform Data to open Power Query Editor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A0442B6-1A39-C65B-DC7C-3078C4E9E2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1030" y="1238127"/>
            <a:ext cx="6740711" cy="54206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F93D32-0E77-3D39-0DF0-E367288DC5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1336" y="1255303"/>
            <a:ext cx="6718437" cy="54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8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58F9-FA50-D1B5-26F8-57A5454C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Getting Data in Power BI Desktop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D723A-FE21-1EA3-CC4D-5AACB9254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And it will show Power Query Editor window as follows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556AD8-1E93-9E07-3B7C-EB6EAD16E6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F703EA-8788-FDEE-9F96-5A618B4F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31" y="1758330"/>
            <a:ext cx="9546712" cy="49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0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D78E-D683-849A-C2F0-EF28E90B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Shaping Table Structure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C95A-E512-5036-1A26-D085E1A33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Use Power Query Editor to clean up and shape data by</a:t>
            </a:r>
          </a:p>
          <a:p>
            <a:pPr marL="342900" indent="-342900">
              <a:buAutoNum type="alphaLcPeriod"/>
            </a:pPr>
            <a:r>
              <a:rPr lang="en-US" dirty="0"/>
              <a:t>Identifying Column Headers and Names</a:t>
            </a:r>
          </a:p>
          <a:p>
            <a:pPr marL="342900" indent="-342900">
              <a:buAutoNum type="alphaLcPeriod"/>
            </a:pPr>
            <a:r>
              <a:rPr lang="en-US" sz="1800" dirty="0"/>
              <a:t>Rename the queries</a:t>
            </a:r>
          </a:p>
          <a:p>
            <a:pPr marL="342900" indent="-342900">
              <a:buAutoNum type="alphaLcPeriod"/>
            </a:pPr>
            <a:r>
              <a:rPr lang="en-US" sz="1800" dirty="0"/>
              <a:t>Assigning Appropriate Datatypes</a:t>
            </a:r>
          </a:p>
          <a:p>
            <a:pPr marL="342900" indent="-342900">
              <a:buFont typeface="Arial" panose="020B0604020202020204" pitchFamily="34" charset="0"/>
              <a:buAutoNum type="alphaLcPeriod"/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Delete unnecessary rows and columns.</a:t>
            </a:r>
            <a:b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will reduce a dataset size thereby will improve the performance</a:t>
            </a:r>
            <a:endParaRPr lang="en-IN" sz="1800" u="sng" dirty="0">
              <a:solidFill>
                <a:srgbClr val="002060"/>
              </a:solidFill>
              <a:highlight>
                <a:srgbClr val="FFFF00"/>
              </a:highlight>
              <a:ea typeface="Segoe UI" pitchFamily="34" charset="0"/>
              <a:cs typeface="Segoe UI" pitchFamily="34" charset="0"/>
            </a:endParaRPr>
          </a:p>
          <a:p>
            <a:pPr marL="342900" indent="-342900">
              <a:buAutoNum type="alphaLcPeriod"/>
            </a:pPr>
            <a:endParaRPr lang="en-US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EF8DC6-FA95-0FFE-3821-6C0148EFC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8F3B94B-8461-79AE-6645-1FD96DF233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9063"/>
              </p:ext>
            </p:extLst>
          </p:nvPr>
        </p:nvGraphicFramePr>
        <p:xfrm>
          <a:off x="4141266" y="2116591"/>
          <a:ext cx="7551221" cy="302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889680" imgH="2755800" progId="PBrush">
                  <p:embed/>
                </p:oleObj>
              </mc:Choice>
              <mc:Fallback>
                <p:oleObj name="Bitmap Image" r:id="rId2" imgW="6889680" imgH="275580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27EE6B8-A416-78F2-2F3E-B42D08674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1266" y="2116591"/>
                        <a:ext cx="7551221" cy="302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968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rgbClr val="141C36"/>
      </a:dk1>
      <a:lt1>
        <a:srgbClr val="E9E8DE"/>
      </a:lt1>
      <a:dk2>
        <a:srgbClr val="DA3467"/>
      </a:dk2>
      <a:lt2>
        <a:srgbClr val="F0AE43"/>
      </a:lt2>
      <a:accent1>
        <a:srgbClr val="DA5835"/>
      </a:accent1>
      <a:accent2>
        <a:srgbClr val="4CA3D9"/>
      </a:accent2>
      <a:accent3>
        <a:srgbClr val="424590"/>
      </a:accent3>
      <a:accent4>
        <a:srgbClr val="2B1141"/>
      </a:accent4>
      <a:accent5>
        <a:srgbClr val="E9E8DE"/>
      </a:accent5>
      <a:accent6>
        <a:srgbClr val="141C36"/>
      </a:accent6>
      <a:hlink>
        <a:srgbClr val="DA3366"/>
      </a:hlink>
      <a:folHlink>
        <a:srgbClr val="F0AE42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E6C7081670374CB6F5A5C915250DEC" ma:contentTypeVersion="12" ma:contentTypeDescription="Create a new document." ma:contentTypeScope="" ma:versionID="b2f6ab4a92e2d4d1895e0a7e74b9c2c4">
  <xsd:schema xmlns:xsd="http://www.w3.org/2001/XMLSchema" xmlns:xs="http://www.w3.org/2001/XMLSchema" xmlns:p="http://schemas.microsoft.com/office/2006/metadata/properties" xmlns:ns2="d72133df-ddc6-45fd-ab4e-f14db011aa40" xmlns:ns3="488a1db5-df25-43b4-b6c2-d82aeb08202e" targetNamespace="http://schemas.microsoft.com/office/2006/metadata/properties" ma:root="true" ma:fieldsID="7ad5b623c1c7312700a7654d87c3a52e" ns2:_="" ns3:_="">
    <xsd:import namespace="d72133df-ddc6-45fd-ab4e-f14db011aa40"/>
    <xsd:import namespace="488a1db5-df25-43b4-b6c2-d82aeb08202e"/>
    <xsd:element name="properties">
      <xsd:complexType>
        <xsd:sequence>
          <xsd:element name="documentManagement">
            <xsd:complexType>
              <xsd:all>
                <xsd:element ref="ns2:Slide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133df-ddc6-45fd-ab4e-f14db011aa40" elementFormDefault="qualified">
    <xsd:import namespace="http://schemas.microsoft.com/office/2006/documentManagement/types"/>
    <xsd:import namespace="http://schemas.microsoft.com/office/infopath/2007/PartnerControls"/>
    <xsd:element name="Slides" ma:index="4" nillable="true" ma:displayName="Slides" ma:hidden="true" ma:internalName="Slides" ma:readOnly="false" ma:percentage="FALSE">
      <xsd:simpleType>
        <xsd:restriction base="dms:Number"/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8a1db5-df25-43b4-b6c2-d82aeb0820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72133df-ddc6-45fd-ab4e-f14db011aa40">
      <UserInfo>
        <DisplayName>John Mckeever</DisplayName>
        <AccountId>1629</AccountId>
        <AccountType/>
      </UserInfo>
    </SharedWithUsers>
    <Slides xmlns="d72133df-ddc6-45fd-ab4e-f14db011aa40" xsi:nil="true"/>
  </documentManagement>
</p:properties>
</file>

<file path=customXml/itemProps1.xml><?xml version="1.0" encoding="utf-8"?>
<ds:datastoreItem xmlns:ds="http://schemas.openxmlformats.org/officeDocument/2006/customXml" ds:itemID="{1845FC8D-1DE6-4E60-AE71-27B3CACE3D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2133df-ddc6-45fd-ab4e-f14db011aa40"/>
    <ds:schemaRef ds:uri="488a1db5-df25-43b4-b6c2-d82aeb0820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AE949C-54C2-4579-A950-0083A3CAC5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9EA2BC-1CE9-4C85-9716-ECCAE8B6A90A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a072cdd-1d57-478e-a884-066ae171748b"/>
    <ds:schemaRef ds:uri="http://purl.org/dc/elements/1.1/"/>
    <ds:schemaRef ds:uri="http://schemas.microsoft.com/office/2006/metadata/properties"/>
    <ds:schemaRef ds:uri="http://purl.org/dc/terms/"/>
    <ds:schemaRef ds:uri="f3573a19-9a46-4cc4-81cb-2f2f4e81e8e1"/>
    <ds:schemaRef ds:uri="http://www.w3.org/XML/1998/namespace"/>
    <ds:schemaRef ds:uri="http://purl.org/dc/dcmitype/"/>
    <ds:schemaRef ds:uri="d72133df-ddc6-45fd-ab4e-f14db011aa4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2177</TotalTime>
  <Words>1182</Words>
  <Application>Microsoft Office PowerPoint</Application>
  <PresentationFormat>Widescreen</PresentationFormat>
  <Paragraphs>228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</vt:lpstr>
      <vt:lpstr>Calibri</vt:lpstr>
      <vt:lpstr>Courier New</vt:lpstr>
      <vt:lpstr>Montserrat Black</vt:lpstr>
      <vt:lpstr>Montserrat Extra Bold</vt:lpstr>
      <vt:lpstr>Montserrat ExtraBold</vt:lpstr>
      <vt:lpstr>Segoe UI</vt:lpstr>
      <vt:lpstr>Wingdings</vt:lpstr>
      <vt:lpstr>Office Theme</vt:lpstr>
      <vt:lpstr>Bitmap Image</vt:lpstr>
      <vt:lpstr>Power Query Editor /Transformations</vt:lpstr>
      <vt:lpstr>Power BI Overview</vt:lpstr>
      <vt:lpstr>Lesson 1: Getting Data</vt:lpstr>
      <vt:lpstr>Getting Data</vt:lpstr>
      <vt:lpstr>Getting Data From Files</vt:lpstr>
      <vt:lpstr>Getting Data From Relational Data Sources</vt:lpstr>
      <vt:lpstr>Getting Data in Power BI Desktop</vt:lpstr>
      <vt:lpstr>Getting Data in Power BI Desktop</vt:lpstr>
      <vt:lpstr>Shaping Table Structure</vt:lpstr>
      <vt:lpstr>Knowledge Check</vt:lpstr>
      <vt:lpstr>Lesson 2: Data Profiling</vt:lpstr>
      <vt:lpstr>Data Profiling</vt:lpstr>
      <vt:lpstr>Data Profiling</vt:lpstr>
      <vt:lpstr>Data Profiling</vt:lpstr>
      <vt:lpstr>Data Profiling</vt:lpstr>
      <vt:lpstr>Knowledge Check</vt:lpstr>
      <vt:lpstr>Lesson 3: Enhancing Structure</vt:lpstr>
      <vt:lpstr>Enhance Structure</vt:lpstr>
      <vt:lpstr>Enhance Structure</vt:lpstr>
      <vt:lpstr>Enhance Structure</vt:lpstr>
      <vt:lpstr>Enhance Structure</vt:lpstr>
      <vt:lpstr>Combining Queries</vt:lpstr>
      <vt:lpstr>Combining Queries</vt:lpstr>
      <vt:lpstr>Calculations using M-Language</vt:lpstr>
      <vt:lpstr>Knowledge Check</vt:lpstr>
      <vt:lpstr>Lab 01: Load data in Power BI Desktop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https://skillsoft.sharepoint.com/sites/fy20-psv/Templates and Guidelines/Tech and Dev Bootcamp_template_v7.pptx</dc:title>
  <dc:creator>Katelyn Sullivan</dc:creator>
  <cp:lastModifiedBy>Munish Arora</cp:lastModifiedBy>
  <cp:revision>174</cp:revision>
  <dcterms:created xsi:type="dcterms:W3CDTF">2019-12-09T16:47:03Z</dcterms:created>
  <dcterms:modified xsi:type="dcterms:W3CDTF">2022-10-29T06:34:47Z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0x010100B2E6C7081670374CB6F5A5C915250DEC</vt:lpwstr>
  </property>
  <property fmtid="{D5CDD505-2E9C-101B-9397-08002B2CF9AE}" pid="3" name="Order">
    <vt:r8>247500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